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6"/>
  </p:notesMasterIdLst>
  <p:handoutMasterIdLst>
    <p:handoutMasterId r:id="rId17"/>
  </p:handoutMasterIdLst>
  <p:sldIdLst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65" r:id="rId15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813" autoAdjust="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1" d="100"/>
          <a:sy n="81" d="100"/>
        </p:scale>
        <p:origin x="-99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EB0CA-482F-4893-ABAE-BCB4F6548AE3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4BD149-53DC-42FF-9939-8FDE04B2A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7118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CBE120-1581-4903-9AF4-F716203B07B8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D34931-BBFA-4F50-9747-A60C732F6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099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 see the How to Use Personalized Stories document for more information on how to edit and display this PowerPoint presentation for your child.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Please customize this template to best help</a:t>
            </a:r>
            <a:r>
              <a:rPr lang="en-US" baseline="0" dirty="0" smtClean="0">
                <a:solidFill>
                  <a:schemeClr val="tx1"/>
                </a:solidFill>
              </a:rPr>
              <a:t> your child by:</a:t>
            </a:r>
          </a:p>
          <a:p>
            <a:endParaRPr lang="en-US" baseline="0" dirty="0" smtClean="0">
              <a:solidFill>
                <a:schemeClr val="tx1"/>
              </a:solidFill>
            </a:endParaRPr>
          </a:p>
          <a:p>
            <a:pPr lvl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Modifying the template to use your child’s name</a:t>
            </a:r>
          </a:p>
          <a:p>
            <a:pPr lvl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Using language that is familiar to your child</a:t>
            </a:r>
            <a:r>
              <a:rPr lang="en-US" dirty="0" smtClean="0"/>
              <a:t> </a:t>
            </a:r>
          </a:p>
          <a:p>
            <a:pPr lvl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Including items that are of great interest to your child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</a:t>
            </a:r>
            <a:r>
              <a:rPr lang="en-US" baseline="0" dirty="0" smtClean="0">
                <a:solidFill>
                  <a:schemeClr val="tx1"/>
                </a:solidFill>
              </a:rPr>
              <a:t>dding photos of your child or family to all of the blue frames in this template.</a:t>
            </a:r>
          </a:p>
          <a:p>
            <a:pPr lvl="1"/>
            <a:r>
              <a:rPr lang="en-US" baseline="0" dirty="0" smtClean="0">
                <a:solidFill>
                  <a:schemeClr val="tx1"/>
                </a:solidFill>
              </a:rPr>
              <a:t>Adding photos and new slides from your own child’s life to this template. </a:t>
            </a:r>
          </a:p>
          <a:p>
            <a:pPr lvl="1"/>
            <a:r>
              <a:rPr lang="en-US" baseline="0" dirty="0" smtClean="0">
                <a:solidFill>
                  <a:schemeClr val="tx1"/>
                </a:solidFill>
              </a:rPr>
              <a:t>Changing any of the text, photos, or images in this template with photos or images that are more meaningful to your child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34931-BBFA-4F50-9747-A60C732F659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111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34931-BBFA-4F50-9747-A60C732F659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643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524000"/>
            <a:ext cx="7772400" cy="2362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99260"/>
            <a:ext cx="7315200" cy="2011680"/>
          </a:xfrm>
        </p:spPr>
        <p:txBody>
          <a:bodyPr anchor="ctr"/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114800"/>
            <a:ext cx="7772400" cy="914400"/>
          </a:xfrm>
        </p:spPr>
        <p:txBody>
          <a:bodyPr/>
          <a:lstStyle>
            <a:lvl1pPr marL="0" indent="0" algn="ctr">
              <a:spcBef>
                <a:spcPts val="120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38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85800" y="2057400"/>
            <a:ext cx="4114800" cy="411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914400" y="2286000"/>
            <a:ext cx="3657600" cy="3657600"/>
          </a:xfrm>
          <a:solidFill>
            <a:schemeClr val="bg1"/>
          </a:solidFill>
          <a:ln>
            <a:noFill/>
          </a:ln>
        </p:spPr>
        <p:txBody>
          <a:bodyPr tIns="365760"/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81600" y="2286000"/>
            <a:ext cx="3276600" cy="36576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177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Picture with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200" y="2057401"/>
            <a:ext cx="5943600" cy="411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828800" y="2286001"/>
            <a:ext cx="5486400" cy="3657600"/>
          </a:xfrm>
          <a:solidFill>
            <a:schemeClr val="bg1"/>
          </a:solidFill>
          <a:ln>
            <a:noFill/>
          </a:ln>
        </p:spPr>
        <p:txBody>
          <a:bodyPr tIns="365760"/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25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Picture No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685800" y="2057400"/>
            <a:ext cx="7772400" cy="4114799"/>
          </a:xfrm>
          <a:solidFill>
            <a:schemeClr val="bg1"/>
          </a:solidFill>
          <a:ln>
            <a:noFill/>
          </a:ln>
        </p:spPr>
        <p:txBody>
          <a:bodyPr tIns="365760"/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insert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42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685800"/>
            <a:ext cx="7772400" cy="10058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800100"/>
            <a:ext cx="7315200" cy="800100"/>
          </a:xfrm>
        </p:spPr>
        <p:txBody>
          <a:bodyPr anchor="ctr"/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85800" y="2057400"/>
            <a:ext cx="7772400" cy="4114800"/>
          </a:xfrm>
        </p:spPr>
        <p:txBody>
          <a:bodyPr tIns="182880"/>
          <a:lstStyle>
            <a:lvl1pPr marL="0" indent="0" algn="ctr">
              <a:spcBef>
                <a:spcPts val="0"/>
              </a:spcBef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16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43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57400"/>
            <a:ext cx="7772400" cy="1371600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657601"/>
            <a:ext cx="7772400" cy="1097280"/>
          </a:xfrm>
        </p:spPr>
        <p:txBody>
          <a:bodyPr anchor="t"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356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7033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057400"/>
            <a:ext cx="37033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59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0228"/>
            <a:ext cx="3703320" cy="702972"/>
          </a:xfrm>
        </p:spPr>
        <p:txBody>
          <a:bodyPr anchor="ctr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19400"/>
            <a:ext cx="3703320" cy="3352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40228"/>
            <a:ext cx="3703320" cy="702972"/>
          </a:xfrm>
        </p:spPr>
        <p:txBody>
          <a:bodyPr anchor="ctr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819400"/>
            <a:ext cx="3703320" cy="3352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2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94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697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85800" y="685800"/>
            <a:ext cx="7772400" cy="10058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00100"/>
            <a:ext cx="7315200" cy="800100"/>
          </a:xfrm>
        </p:spPr>
        <p:txBody>
          <a:bodyPr anchor="ctr"/>
          <a:lstStyle>
            <a:lvl1pPr algn="ctr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048000"/>
            <a:ext cx="7772400" cy="3124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057400"/>
            <a:ext cx="7772400" cy="914400"/>
          </a:xfrm>
        </p:spPr>
        <p:txBody>
          <a:bodyPr anchor="ctr"/>
          <a:lstStyle>
            <a:lvl1pPr marL="0" indent="0">
              <a:buNone/>
              <a:defRPr sz="2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336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18872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57400"/>
            <a:ext cx="77724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24600" y="6476999"/>
            <a:ext cx="1295400" cy="1524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FB9DF67-7AD2-4462-9D02-0A4FA0754066}" type="datetimeFigureOut">
              <a:rPr lang="en-US" smtClean="0"/>
              <a:pPr/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476999"/>
            <a:ext cx="5410200" cy="1524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6476999"/>
            <a:ext cx="609600" cy="1524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EA591C2-3746-46A1-9B82-C3E39C2E03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508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89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1" r:id="rId11"/>
    <p:sldLayoutId id="214748366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Handling Bullying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057400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71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838200"/>
          </a:xfrm>
        </p:spPr>
        <p:txBody>
          <a:bodyPr/>
          <a:lstStyle/>
          <a:p>
            <a:r>
              <a:rPr lang="en-US" dirty="0" smtClean="0"/>
              <a:t>If the bully continues to hurt me in any way, I can yell “NO” using a firm voice so others can hear me.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87428"/>
            <a:ext cx="5030804" cy="3658766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638800" y="1981200"/>
            <a:ext cx="2840255" cy="283303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  <a:latin typeface="+mn-lt"/>
              </a:rPr>
              <a:t>I can also say “STOP! I DON’T LIKE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THAT!”</a:t>
            </a:r>
            <a:endParaRPr lang="en-US" dirty="0">
              <a:solidFill>
                <a:schemeClr val="tx1"/>
              </a:solidFill>
              <a:latin typeface="+mn-lt"/>
            </a:endParaRP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02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can go to a teacher or another adult for help.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874520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54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Bullying will not stop unless I stand up against it. I need to make a plan and take action against bullying.  I CAN DO IT!!!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874520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58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Try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057400"/>
            <a:ext cx="7772400" cy="1143000"/>
          </a:xfrm>
        </p:spPr>
        <p:txBody>
          <a:bodyPr/>
          <a:lstStyle/>
          <a:p>
            <a:r>
              <a:rPr lang="en-US" dirty="0"/>
              <a:t>Sometimes, I might see or hear about a friend being bullied. It feels good to help others. Here is what I can do to help a friend being bullied: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14400" y="3657600"/>
            <a:ext cx="7543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Font typeface="+mj-lt"/>
              <a:buAutoNum type="arabicPeriod"/>
            </a:pPr>
            <a:r>
              <a:rPr lang="en-US" sz="3200" dirty="0" smtClean="0"/>
              <a:t>Go with my friend to </a:t>
            </a:r>
            <a:r>
              <a:rPr lang="en-US" sz="3200" dirty="0"/>
              <a:t>a safer place.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3200" dirty="0"/>
              <a:t>Tell the bully to STOP!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3200" dirty="0"/>
              <a:t>Go with </a:t>
            </a:r>
            <a:r>
              <a:rPr lang="en-US" sz="3200" dirty="0" smtClean="0"/>
              <a:t>my friend to </a:t>
            </a:r>
            <a:r>
              <a:rPr lang="en-US" sz="3200" dirty="0"/>
              <a:t>tell an adult.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/>
              <a:t>Go on my own to tell an adult.</a:t>
            </a:r>
          </a:p>
        </p:txBody>
      </p:sp>
    </p:spTree>
    <p:extLst>
      <p:ext uri="{BB962C8B-B14F-4D97-AF65-F5344CB8AC3E}">
        <p14:creationId xmlns:p14="http://schemas.microsoft.com/office/powerpoint/2010/main" val="337621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children try to bully other children.  Bullying can happen to anyone.</a:t>
            </a: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6" b="14706"/>
          <a:stretch>
            <a:fillRect/>
          </a:stretch>
        </p:blipFill>
        <p:spPr>
          <a:xfrm>
            <a:off x="707136" y="1874520"/>
            <a:ext cx="7772400" cy="4114799"/>
          </a:xfrm>
        </p:spPr>
      </p:pic>
    </p:spTree>
    <p:extLst>
      <p:ext uri="{BB962C8B-B14F-4D97-AF65-F5344CB8AC3E}">
        <p14:creationId xmlns:p14="http://schemas.microsoft.com/office/powerpoint/2010/main" val="229382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Bullies may say mean things, call names, make fun of, tease, ignore or spread false rumors about others. 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524000"/>
            <a:ext cx="64008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8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Bullies may push, punch, shove, or take things from </a:t>
            </a:r>
            <a:r>
              <a:rPr lang="en-US" dirty="0" smtClean="0"/>
              <a:t>others.</a:t>
            </a:r>
            <a:endParaRPr lang="en-US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6" b="14706"/>
          <a:stretch>
            <a:fillRect/>
          </a:stretch>
        </p:blipFill>
        <p:spPr>
          <a:xfrm>
            <a:off x="685800" y="1877568"/>
            <a:ext cx="7772400" cy="4114799"/>
          </a:xfrm>
        </p:spPr>
      </p:pic>
    </p:spTree>
    <p:extLst>
      <p:ext uri="{BB962C8B-B14F-4D97-AF65-F5344CB8AC3E}">
        <p14:creationId xmlns:p14="http://schemas.microsoft.com/office/powerpoint/2010/main" val="170103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Bullying usually happens when an adult is not around.  I must learn how to recognize and handle bullies.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874520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4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To avoid getting bullied, I can walk with confidence, holding my head high, keeping a straight back and a calm face. </a:t>
            </a:r>
            <a:br>
              <a:rPr lang="en-US" dirty="0"/>
            </a:b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562600" y="2054994"/>
            <a:ext cx="2986238" cy="34169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>
                <a:solidFill>
                  <a:schemeClr val="tx1"/>
                </a:solidFill>
                <a:latin typeface="+mn-lt"/>
              </a:rPr>
              <a:t>Bullies are more likely to pick on me if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they think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I am frightened.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27" y="2054994"/>
            <a:ext cx="3103738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73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828800"/>
          </a:xfrm>
        </p:spPr>
        <p:txBody>
          <a:bodyPr/>
          <a:lstStyle/>
          <a:p>
            <a:pPr lvl="0"/>
            <a:r>
              <a:rPr lang="en-US" dirty="0"/>
              <a:t>Walk around the school with friends. Be kind and respectful toward other people</a:t>
            </a:r>
            <a:r>
              <a:rPr lang="en-US" dirty="0" smtClean="0"/>
              <a:t>. </a:t>
            </a:r>
            <a:r>
              <a:rPr lang="en-US" dirty="0"/>
              <a:t>Bullies are less likely to approach when I walk around in a group and have lots of friends.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6" b="14706"/>
          <a:stretch>
            <a:fillRect/>
          </a:stretch>
        </p:blipFill>
        <p:spPr>
          <a:xfrm>
            <a:off x="609600" y="2362200"/>
            <a:ext cx="7772400" cy="4114799"/>
          </a:xfrm>
        </p:spPr>
      </p:pic>
    </p:spTree>
    <p:extLst>
      <p:ext uri="{BB962C8B-B14F-4D97-AF65-F5344CB8AC3E}">
        <p14:creationId xmlns:p14="http://schemas.microsoft.com/office/powerpoint/2010/main" val="127658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aware of my surroundings. Try to avoid the bully by going somewhere else, always staying calm and </a:t>
            </a:r>
            <a:r>
              <a:rPr lang="en-US" dirty="0" smtClean="0"/>
              <a:t>confident.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6" b="14706"/>
          <a:stretch>
            <a:fillRect/>
          </a:stretch>
        </p:blipFill>
        <p:spPr>
          <a:xfrm>
            <a:off x="685800" y="1981200"/>
            <a:ext cx="7772400" cy="4114799"/>
          </a:xfrm>
        </p:spPr>
      </p:pic>
    </p:spTree>
    <p:extLst>
      <p:ext uri="{BB962C8B-B14F-4D97-AF65-F5344CB8AC3E}">
        <p14:creationId xmlns:p14="http://schemas.microsoft.com/office/powerpoint/2010/main" val="162301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I can ignore the bully</a:t>
            </a:r>
            <a:r>
              <a:rPr lang="en-US" dirty="0" smtClean="0"/>
              <a:t>. </a:t>
            </a:r>
            <a:r>
              <a:rPr lang="en-US" dirty="0"/>
              <a:t>Bullies want me to act frightened or scared. A bully might continue talking.  I don’t need to respond.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874520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7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Handling bullying">
  <a:themeElements>
    <a:clrScheme name="Autism Speaks">
      <a:dk1>
        <a:srgbClr val="000000"/>
      </a:dk1>
      <a:lt1>
        <a:srgbClr val="FFFFFF"/>
      </a:lt1>
      <a:dk2>
        <a:srgbClr val="2F6CA3"/>
      </a:dk2>
      <a:lt2>
        <a:srgbClr val="DDDDDD"/>
      </a:lt2>
      <a:accent1>
        <a:srgbClr val="5091CD"/>
      </a:accent1>
      <a:accent2>
        <a:srgbClr val="99B462"/>
      </a:accent2>
      <a:accent3>
        <a:srgbClr val="F1B94A"/>
      </a:accent3>
      <a:accent4>
        <a:srgbClr val="DE762D"/>
      </a:accent4>
      <a:accent5>
        <a:srgbClr val="B3454F"/>
      </a:accent5>
      <a:accent6>
        <a:srgbClr val="6A709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Autism Speaks">
      <a:dk1>
        <a:srgbClr val="000000"/>
      </a:dk1>
      <a:lt1>
        <a:srgbClr val="FFFFFF"/>
      </a:lt1>
      <a:dk2>
        <a:srgbClr val="2F6CA3"/>
      </a:dk2>
      <a:lt2>
        <a:srgbClr val="DDDDDD"/>
      </a:lt2>
      <a:accent1>
        <a:srgbClr val="5091CD"/>
      </a:accent1>
      <a:accent2>
        <a:srgbClr val="99B462"/>
      </a:accent2>
      <a:accent3>
        <a:srgbClr val="F1B94A"/>
      </a:accent3>
      <a:accent4>
        <a:srgbClr val="DE762D"/>
      </a:accent4>
      <a:accent5>
        <a:srgbClr val="B3454F"/>
      </a:accent5>
      <a:accent6>
        <a:srgbClr val="6A709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Autism Speaks">
      <a:dk1>
        <a:srgbClr val="000000"/>
      </a:dk1>
      <a:lt1>
        <a:srgbClr val="FFFFFF"/>
      </a:lt1>
      <a:dk2>
        <a:srgbClr val="2F6CA3"/>
      </a:dk2>
      <a:lt2>
        <a:srgbClr val="DDDDDD"/>
      </a:lt2>
      <a:accent1>
        <a:srgbClr val="5091CD"/>
      </a:accent1>
      <a:accent2>
        <a:srgbClr val="99B462"/>
      </a:accent2>
      <a:accent3>
        <a:srgbClr val="F1B94A"/>
      </a:accent3>
      <a:accent4>
        <a:srgbClr val="DE762D"/>
      </a:accent4>
      <a:accent5>
        <a:srgbClr val="B3454F"/>
      </a:accent5>
      <a:accent6>
        <a:srgbClr val="6A709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E61FD71-D6ED-4A47-9C05-B444CD91CF5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Handling bullying</Template>
  <TotalTime>0</TotalTime>
  <Words>463</Words>
  <Application>Microsoft Office PowerPoint</Application>
  <PresentationFormat>On-screen Show (4:3)</PresentationFormat>
  <Paragraphs>34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Handling bullying</vt:lpstr>
      <vt:lpstr>Handling Bullying</vt:lpstr>
      <vt:lpstr>Some children try to bully other children.  Bullying can happen to anyone.</vt:lpstr>
      <vt:lpstr>Bullies may say mean things, call names, make fun of, tease, ignore or spread false rumors about others.  </vt:lpstr>
      <vt:lpstr>Bullies may push, punch, shove, or take things from others.</vt:lpstr>
      <vt:lpstr>Bullying usually happens when an adult is not around.  I must learn how to recognize and handle bullies. </vt:lpstr>
      <vt:lpstr>To avoid getting bullied, I can walk with confidence, holding my head high, keeping a straight back and a calm face.  </vt:lpstr>
      <vt:lpstr>Walk around the school with friends. Be kind and respectful toward other people. Bullies are less likely to approach when I walk around in a group and have lots of friends. </vt:lpstr>
      <vt:lpstr>Be aware of my surroundings. Try to avoid the bully by going somewhere else, always staying calm and confident.  </vt:lpstr>
      <vt:lpstr>I can ignore the bully. Bullies want me to act frightened or scared. A bully might continue talking.  I don’t need to respond.   </vt:lpstr>
      <vt:lpstr>If the bully continues to hurt me in any way, I can yell “NO” using a firm voice so others can hear me.  </vt:lpstr>
      <vt:lpstr>I can go to a teacher or another adult for help. </vt:lpstr>
      <vt:lpstr>Bullying will not stop unless I stand up against it. I need to make a plan and take action against bullying.  I CAN DO IT!!! </vt:lpstr>
      <vt:lpstr>Things to Try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2013-10-03T13:31:46Z</dcterms:created>
  <dcterms:modified xsi:type="dcterms:W3CDTF">2015-09-11T18:47:21Z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TC040575789991</vt:lpwstr>
  </property>
</Properties>
</file>